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7559675" cy="1069181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677" autoAdjust="0"/>
  </p:normalViewPr>
  <p:slideViewPr>
    <p:cSldViewPr snapToGrid="0" snapToObjects="1">
      <p:cViewPr>
        <p:scale>
          <a:sx n="95" d="100"/>
          <a:sy n="95" d="100"/>
        </p:scale>
        <p:origin x="-1488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3F28B-F617-344F-9D94-3A8529451285}" type="datetimeFigureOut">
              <a:rPr lang="ru-RU" smtClean="0"/>
              <a:t>10.06.13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0221-D4AF-2447-A7C7-3ED5F3E89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3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0221-D4AF-2447-A7C7-3ED5F3E890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040" cy="411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150920" y="214200"/>
            <a:ext cx="7792560" cy="5918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040" cy="411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132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040" cy="411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150920" y="214200"/>
            <a:ext cx="7792560" cy="5918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132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1182600" y="2017800"/>
            <a:ext cx="7772040" cy="411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1150920" y="214200"/>
            <a:ext cx="7792560" cy="5918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132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20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50920" y="214200"/>
            <a:ext cx="7792560" cy="59180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18260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4114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64560" y="416664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50920" y="-33480"/>
            <a:ext cx="7792560" cy="1957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64560" y="2017800"/>
            <a:ext cx="379224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82600" y="4166640"/>
            <a:ext cx="7771320" cy="1962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1A1D171-41B1-4181-A1F1-91F171F1B1C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1">
              <a:buFont typeface="Arial"/>
              <a:buChar char="–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2"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3"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181B181-E1B1-41C1-A1D1-3101F1A1E12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1A151B1-3121-4121-A141-F101B10141E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50920" y="214200"/>
            <a:ext cx="7792560" cy="1461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182600" y="2017800"/>
            <a:ext cx="7772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1B14131-D191-4171-B1F1-7101013171C1}" type="slidenum">
              <a:rPr lang="ru-RU">
                <a:solidFill>
                  <a:srgbClr val="000000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office@dacard.com.ua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371600" y="5959090"/>
            <a:ext cx="6400440" cy="3805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8B8B8B"/>
                </a:solidFill>
                <a:latin typeface="Times New Roman"/>
              </a:rPr>
              <a:t>Киев 2013</a:t>
            </a:r>
            <a:endParaRPr sz="1600" dirty="0"/>
          </a:p>
        </p:txBody>
      </p:sp>
      <p:sp>
        <p:nvSpPr>
          <p:cNvPr id="149" name="CustomShap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</p:spPr>
      </p:sp>
      <p:pic>
        <p:nvPicPr>
          <p:cNvPr id="3" name="Изображение 2" descr="logo-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0" y="2755547"/>
            <a:ext cx="4927477" cy="11086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1143000" y="380880"/>
            <a:ext cx="73148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Алгоритм предоставления услуги онлайн-пополнения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965062" y="1523880"/>
            <a:ext cx="7619760" cy="4800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buSzPct val="60000"/>
              <a:buFont typeface="Wingdings" charset="2"/>
              <a:buChar char="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Покупатель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заказывает пополнение счета на некоторую сумму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Кассир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вводит (с клавиатуры или с помощью сканера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щтрих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-кода) код товара, соответствующий оператору мобильной связи, номер мобильного телефона покупателя и сумму пополнения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Производится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обращения в систему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для проверки правильности номера мобильного телефона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в свою очередь, обращается к оператору мобильной связи)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Кассир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продолжает ввод товаров в составе текущего чека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По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окончании ввода товаров кассир принимает деньги, закрывает чек и выдает чек покупателю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всех верных номеров в составе текущего чека производится обращение в систему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с запросом пополнения счета (в фоновом режиме, кассир в это время может обслуживать следующего покупателя)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случае сбоя при пополнении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счета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проведение операции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автоматически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повторяется таким образом, что через некоторое время счет покупателя будет обязательно пополнен	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351080" y="533520"/>
            <a:ext cx="6649560" cy="761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Технология реализации</a:t>
            </a:r>
            <a:endParaRPr b="1" dirty="0"/>
          </a:p>
        </p:txBody>
      </p:sp>
      <p:sp>
        <p:nvSpPr>
          <p:cNvPr id="167" name="CustomShape 2"/>
          <p:cNvSpPr/>
          <p:nvPr/>
        </p:nvSpPr>
        <p:spPr>
          <a:xfrm>
            <a:off x="922421" y="1295280"/>
            <a:ext cx="7611739" cy="50288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  <a:latin typeface="Tahoma"/>
              </a:rPr>
              <a:t>	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Предоставление услуг пополнения лицевых счетов операторов мобильной связи требует организации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взаимодействия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информационной системы магазина (сети магазинов)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с системой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Возможно 2 основных варианта реализации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Wingdings" charset="2"/>
              <a:buAutoNum type="arabicPeriod"/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Терминал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-ту-хост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взаимодействие с системой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выполняется на уровне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ККМ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или АРМ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кассира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Font typeface="Wingdings" charset="2"/>
              <a:buAutoNum type="arabicPeriod"/>
            </a:pPr>
            <a:endParaRPr dirty="0"/>
          </a:p>
          <a:p>
            <a:pPr algn="just">
              <a:lnSpc>
                <a:spcPct val="100000"/>
              </a:lnSpc>
              <a:buFont typeface="Wingdings" charset="2"/>
              <a:buAutoNum type="arabicPeriod"/>
            </a:pP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Хост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-ту-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хост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–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взаимодействие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 системой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выполняется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централизо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-	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ванно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на уровне сервера ККМ магазина (сети магазинов)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Вариант 2 (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Хост-ту-хост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 более предпочтителен как более простой и дешевый на этапе внедрения и эксплуатации.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Далее рассмотрена технология взаимодействия в варианте 2.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1351080" y="358392"/>
            <a:ext cx="695448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Реализация взаимодействия Хост-ту-хост</a:t>
            </a:r>
            <a:endParaRPr b="1" dirty="0"/>
          </a:p>
        </p:txBody>
      </p:sp>
      <p:sp>
        <p:nvSpPr>
          <p:cNvPr id="169" name="CustomShape 2"/>
          <p:cNvSpPr/>
          <p:nvPr/>
        </p:nvSpPr>
        <p:spPr>
          <a:xfrm>
            <a:off x="909053" y="1514760"/>
            <a:ext cx="7625107" cy="4723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Реализация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взаимодействия в Хост-ту-хост предполагает организацию информационного обмена между кассовым сервером магазина (торговой сети) и хостом системы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PayL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ne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Взаимодействие кассового сервера магазина с системой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может происходить либо непосредственно, либо через промежуточный сервер – шлюз (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Gateway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), разрабатываемый компанией Да-Карт в рамках проекта по подключению торговой сети к системе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В случае непосредственного взаимодействия для упрощения реализации используется готовый модуль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Client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(MS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Windows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DLL), разработанный компанией Да-Карт и реализующий все необходимые функции протокола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В случае работы через шлюз, способ и протокол взаимодействия сервера магазина 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Gateway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определяется по согласованию с заказчиком.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447920" y="380880"/>
            <a:ext cx="5866920" cy="761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Схема работы в варианте Хост-ту-хост</a:t>
            </a:r>
            <a:endParaRPr sz="2000" b="1" dirty="0"/>
          </a:p>
        </p:txBody>
      </p:sp>
      <p:pic>
        <p:nvPicPr>
          <p:cNvPr id="172" name="Изображение 171"/>
          <p:cNvPicPr/>
          <p:nvPr/>
        </p:nvPicPr>
        <p:blipFill>
          <a:blip r:embed="rId2"/>
          <a:stretch>
            <a:fillRect/>
          </a:stretch>
        </p:blipFill>
        <p:spPr>
          <a:xfrm>
            <a:off x="797976" y="1423375"/>
            <a:ext cx="7924680" cy="4876920"/>
          </a:xfrm>
          <a:prstGeom prst="rect">
            <a:avLst/>
          </a:prstGeom>
        </p:spPr>
      </p:pic>
      <p:pic>
        <p:nvPicPr>
          <p:cNvPr id="5" name="Изображение 4" descr="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40" y="2396759"/>
            <a:ext cx="362742" cy="250622"/>
          </a:xfrm>
          <a:prstGeom prst="rect">
            <a:avLst/>
          </a:prstGeom>
        </p:spPr>
      </p:pic>
      <p:pic>
        <p:nvPicPr>
          <p:cNvPr id="6" name="Изображение 5" descr="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74" y="2404091"/>
            <a:ext cx="559607" cy="386638"/>
          </a:xfrm>
          <a:prstGeom prst="rect">
            <a:avLst/>
          </a:prstGeom>
        </p:spPr>
      </p:pic>
      <p:pic>
        <p:nvPicPr>
          <p:cNvPr id="7" name="Изображение 6" descr="terminal-payline-bla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5525"/>
          <a:stretch/>
        </p:blipFill>
        <p:spPr>
          <a:xfrm>
            <a:off x="6920045" y="2356720"/>
            <a:ext cx="586919" cy="743952"/>
          </a:xfrm>
          <a:prstGeom prst="parallelogram">
            <a:avLst>
              <a:gd name="adj" fmla="val 18782"/>
            </a:avLst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281912" y="480048"/>
            <a:ext cx="6933960" cy="91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Протокол взаимодействия с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Prepaid</a:t>
            </a:r>
            <a:endParaRPr b="1" dirty="0"/>
          </a:p>
        </p:txBody>
      </p:sp>
      <p:sp>
        <p:nvSpPr>
          <p:cNvPr id="174" name="CustomShape 2"/>
          <p:cNvSpPr/>
          <p:nvPr/>
        </p:nvSpPr>
        <p:spPr>
          <a:xfrm>
            <a:off x="909053" y="1523880"/>
            <a:ext cx="7472467" cy="4495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Протокол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взаимодействия с системой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для онлайн-пополнения лицевых счетов операторов мобильной связи  предусматривает следующие основные операции: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  <a:buSzPct val="60000"/>
              <a:buFont typeface="Wingdings" charset="2"/>
              <a:buChar char=""/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Проверка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номера мобильного телефона</a:t>
            </a:r>
            <a:endParaRPr sz="1600" dirty="0"/>
          </a:p>
          <a:p>
            <a:pPr algn="just">
              <a:lnSpc>
                <a:spcPct val="100000"/>
              </a:lnSpc>
              <a:buSzPct val="60000"/>
              <a:buFont typeface="Wingdings" charset="2"/>
              <a:buChar char=""/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Пополнение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счета</a:t>
            </a:r>
            <a:endParaRPr sz="1600" dirty="0"/>
          </a:p>
          <a:p>
            <a:pPr algn="just">
              <a:lnSpc>
                <a:spcPct val="100000"/>
              </a:lnSpc>
              <a:buSzPct val="60000"/>
              <a:buFont typeface="Wingdings" charset="2"/>
              <a:buChar char=""/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Запрос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статуса операции</a:t>
            </a:r>
            <a:endParaRPr sz="1600" dirty="0"/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Далее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приведено краткое описание каждой из операций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Система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поддерживает параллельную обработку нескольких запросов.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447920" y="380880"/>
            <a:ext cx="6857640" cy="1066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Проверка номера мобильного телефона</a:t>
            </a:r>
            <a:endParaRPr b="1" dirty="0"/>
          </a:p>
        </p:txBody>
      </p:sp>
      <p:sp>
        <p:nvSpPr>
          <p:cNvPr id="176" name="CustomShape 2"/>
          <p:cNvSpPr/>
          <p:nvPr/>
        </p:nvSpPr>
        <p:spPr>
          <a:xfrm>
            <a:off x="762120" y="1402224"/>
            <a:ext cx="7772040" cy="4723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en-US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Операция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проверки номера мобильного телефона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 предназначена для верификации номера телефона, счет которого клиент желает пополнить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sz="1600" dirty="0">
              <a:latin typeface="Times New Roman"/>
              <a:cs typeface="Times New Roman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Проверка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номера необходима, чтобы гарантировать возможность асинхронного пополнения при закрытии чека и, таким образом, избежать необходимости задерживать клиента до окончания операции пополнения, которое, в некоторых ситуациях, может быть достаточно продолжительным (ошибки отсутствия связи, недоступность оператора и другие причины)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1600" dirty="0">
                <a:latin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Номер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 пополнения вводится кассиром с клавиатуры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sz="1600" dirty="0">
              <a:latin typeface="Times New Roman"/>
              <a:cs typeface="Times New Roman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Постоянным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клиентам может быть выдана карта с номером телефона, нанесенным на карту в виде штрих-кода. Использование карты позволяет считывать номер телефона автоматически и, тем самым, избежать ошибок ввода.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cs typeface="Times New Roman"/>
              </a:rPr>
              <a:t>Стикер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, содержащий штрих-код с номером телефона, может быть также наклеен на существующую дисконтную карту при ее наличии у клиента.</a:t>
            </a:r>
            <a:endParaRPr sz="1600" dirty="0">
              <a:latin typeface="Times New Roman"/>
              <a:cs typeface="Times New Roman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150560" y="451968"/>
            <a:ext cx="7106760" cy="91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Пополнение счета</a:t>
            </a:r>
            <a:endParaRPr b="1" dirty="0"/>
          </a:p>
        </p:txBody>
      </p:sp>
      <p:sp>
        <p:nvSpPr>
          <p:cNvPr id="178" name="CustomShape 2"/>
          <p:cNvSpPr/>
          <p:nvPr/>
        </p:nvSpPr>
        <p:spPr>
          <a:xfrm>
            <a:off x="855579" y="1326264"/>
            <a:ext cx="7678581" cy="49525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en-US" sz="1600" b="1" dirty="0">
                <a:solidFill>
                  <a:srgbClr val="000000"/>
                </a:solidFill>
                <a:latin typeface="Tahoma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Операция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пополнения счета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предназначена для внесения некоторой суммы денежных средств на заданный лицевой счет оператора мобильной связи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sz="1600" dirty="0"/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Запрос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выполнения операции должен быть направлен в систему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после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получения соответствующей суммы денежных средств от клиента (с учетом комиссии) и закрытия чека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В общем случае не требуется немедленное выполнение операции, т.е. запрос пополнения может быть направлен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спустя некоторый промежуток времени, что может быть удобно для централизованный и/или пакетной обработки на сервере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Тем не менее, операция пополнения счета должна быть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гарантированно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выполнена. При невозможности немедленного выполнения (например, при отсутствии связи с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Prepaid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), операция должна быть проведена позже. В случае сбоя должна быть предпринята попытка разрешения сбойной ситуации (см. далее).</a:t>
            </a:r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244136" y="435696"/>
            <a:ext cx="7030800" cy="91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Запрос статуса операции</a:t>
            </a:r>
            <a:endParaRPr b="1" dirty="0"/>
          </a:p>
        </p:txBody>
      </p:sp>
      <p:sp>
        <p:nvSpPr>
          <p:cNvPr id="180" name="CustomShape 2"/>
          <p:cNvSpPr/>
          <p:nvPr/>
        </p:nvSpPr>
        <p:spPr>
          <a:xfrm>
            <a:off x="868947" y="1355688"/>
            <a:ext cx="7512573" cy="4343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000000"/>
                </a:solidFill>
                <a:latin typeface="Tahoma"/>
              </a:rPr>
              <a:t>	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Запрос статуса операции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позволяет определить состояние операции в системе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и в системе оператора мобильной связи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Данный запрос является частью операции обработки сбоев (см. далее).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sz="1600"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600200" y="304920"/>
            <a:ext cx="6857640" cy="1066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Обработка сбоев при совершении операций</a:t>
            </a:r>
            <a:endParaRPr b="1" dirty="0"/>
          </a:p>
        </p:txBody>
      </p:sp>
      <p:sp>
        <p:nvSpPr>
          <p:cNvPr id="182" name="CustomShape 2"/>
          <p:cNvSpPr/>
          <p:nvPr/>
        </p:nvSpPr>
        <p:spPr>
          <a:xfrm>
            <a:off x="990720" y="1295280"/>
            <a:ext cx="7543440" cy="51051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Технология взаимодействия с системой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определяет принцип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гарантированного онлайн-пополнения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в соответствии с которым при закрытии чека все операции пополнения в составе данного чека должны быть гарантированно выполнены.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Для обеспечения данной гарантии при проведении онлайн-пополнения предусмотрены следующие варианты обработки сбойных ситуаций: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Запрос статуса операции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Повторный запрос</a:t>
            </a:r>
            <a:endParaRPr dirty="0"/>
          </a:p>
          <a:p>
            <a:pPr algn="just">
              <a:lnSpc>
                <a:spcPct val="100000"/>
              </a:lnSpc>
              <a:buFont typeface="Wingdings" charset="2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Автоматическая генерация нового запроса на пополнение требуемого лицевого счета при невозможности обработать предыдущий запрос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Логика выбора вариантов зависит от кода ошибки, полученного при выполнении операции, и уточняется на этапе реализации проекта.	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1190664" y="304920"/>
            <a:ext cx="7106760" cy="9903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Обеспечение безопасности</a:t>
            </a:r>
            <a:endParaRPr b="1" dirty="0"/>
          </a:p>
        </p:txBody>
      </p:sp>
      <p:sp>
        <p:nvSpPr>
          <p:cNvPr id="184" name="CustomShape 2"/>
          <p:cNvSpPr/>
          <p:nvPr/>
        </p:nvSpPr>
        <p:spPr>
          <a:xfrm>
            <a:off x="1066680" y="1318128"/>
            <a:ext cx="7467120" cy="4800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ahoma"/>
              </a:rPr>
              <a:t>	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Технология взаимодействия с системой </a:t>
            </a:r>
            <a:r>
              <a:rPr lang="ru-RU" sz="1600" b="1" dirty="0" err="1">
                <a:solidFill>
                  <a:srgbClr val="000000"/>
                </a:solidFill>
                <a:latin typeface="Times New Roman"/>
              </a:rPr>
              <a:t>Prepaid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 предусматривает использование аппаратного модуля безопасности (HSM) для криптографической защиты передаваемых данных.</a:t>
            </a:r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Аппаратный модуль безопасности (HSM) используется сервером, направляющим запрос в систему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для шифрования критичных данных и MAC-подписи сообщений. HSM содержит криптографические ключи, прошиваемые при инициализации устройства, и используемые для выполнения операций шифрования (алгоритмы DES/3-DES) и подписи (алгоритм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Hypercom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HMAC). Данные ключей хранятся в специальной защищенной памяти и не покидают HSM ни при каких условиях (все криптографические операции выполняются внутри устройства), их принудительное получение из устройства невозможно (гарантируется производителем микроконтроллера HSM)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Логика работы с HSM уже реализована в модуле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Client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с помощью которого происходит взаимодействие с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.</a:t>
            </a:r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713050" y="650562"/>
            <a:ext cx="7695720" cy="57146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</a:pPr>
            <a:endParaRPr dirty="0"/>
          </a:p>
          <a:p>
            <a:pPr algn="just">
              <a:lnSpc>
                <a:spcPct val="80000"/>
              </a:lnSpc>
            </a:pPr>
            <a:endParaRPr dirty="0"/>
          </a:p>
          <a:p>
            <a:pPr algn="just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rgbClr val="1F497D"/>
                </a:solidFill>
                <a:latin typeface="Times New Roman"/>
              </a:rPr>
              <a:t>О </a:t>
            </a:r>
            <a:r>
              <a:rPr lang="ru-RU" sz="2000" b="1" dirty="0">
                <a:solidFill>
                  <a:srgbClr val="1F497D"/>
                </a:solidFill>
                <a:latin typeface="Times New Roman"/>
              </a:rPr>
              <a:t>компании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endParaRPr dirty="0"/>
          </a:p>
          <a:p>
            <a:pPr algn="just">
              <a:lnSpc>
                <a:spcPct val="80000"/>
              </a:lnSpc>
            </a:pPr>
            <a:endParaRPr dirty="0" smtClean="0"/>
          </a:p>
          <a:p>
            <a:pPr algn="just">
              <a:lnSpc>
                <a:spcPct val="80000"/>
              </a:lnSpc>
            </a:pPr>
            <a:endParaRPr dirty="0"/>
          </a:p>
          <a:p>
            <a:pPr algn="just">
              <a:lnSpc>
                <a:spcPct val="8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en-US" dirty="0"/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Компания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Да-Карт была основана в 1999 году, за очень короткий период стала известным и одним из лидирующих производителей на рынке платежных систем. Стремительный рост и продвижение на рынке обосновано простотой решения и высоким качеством продукции.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-Карт ведет активную работу на территории СНГ и за ее пределами, ориентированную на европейского потребителя. 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Основными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направлениями деятельности компании являются: платежные системы, производство терминалов и интеграционные решения для торговых сетей, а также предоставление услуг по приему платежей от населения (включая услуги операторов мобильной связи). 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Благодаря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использованию компанией программного и аппаратного обеспечения собственной разработки и производства, Да-Карт постоянно работает над инновациями и удовлетворяет запросы своих клиентов на разном уровне.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190664" y="228600"/>
            <a:ext cx="695448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Преимущества для партнеров</a:t>
            </a:r>
            <a:endParaRPr b="1" dirty="0"/>
          </a:p>
        </p:txBody>
      </p:sp>
      <p:sp>
        <p:nvSpPr>
          <p:cNvPr id="186" name="TextShape 2"/>
          <p:cNvSpPr txBox="1"/>
          <p:nvPr/>
        </p:nvSpPr>
        <p:spPr>
          <a:xfrm>
            <a:off x="1066680" y="1371600"/>
            <a:ext cx="7122600" cy="4647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Любой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наш продукт чрезвычайно легок в управлении и интуитивно понятен для пользователя, при этом надежен и функционален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Мы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предоставляем нашим дилерам процессинг БЕСПЛАТНО. Также мы бесплатно предоставим Вам все необходимые расходные и рекламные материалы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момента вхождения в бизнес Вас будет сопровождать Ваш персональный менеджер, который поможет выстроить бизнес на выгодных для Вас условиях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16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Реализация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совместного проекта не предполагает заметных затрат с Вашей стороны, фактически не требует обучения персонала и может быть начата дистанционно и в сжатые сроки. Всего 2 шага позволят Вам провести подключение к Да-Карту с минимальным количеством документов.</a:t>
            </a:r>
            <a:endParaRPr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165848" y="327408"/>
            <a:ext cx="72385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Основные преимущества работы с компанией Да-Карт</a:t>
            </a:r>
            <a:endParaRPr b="1" dirty="0"/>
          </a:p>
        </p:txBody>
      </p:sp>
      <p:sp>
        <p:nvSpPr>
          <p:cNvPr id="188" name="TextShape 2"/>
          <p:cNvSpPr txBox="1"/>
          <p:nvPr/>
        </p:nvSpPr>
        <p:spPr>
          <a:xfrm>
            <a:off x="1016000" y="1418280"/>
            <a:ext cx="7441840" cy="41907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Система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понятна и удобна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sz="1000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Платеж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можно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произвести на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любую сумму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sz="1000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случае ошибки ввода платежа или потребности в консультации, можно позвонить по бесплатному круглосуточному телефону, указанному на терминале и служба поддержки скорректирует платеж или даст необходимую консультацию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sz="1000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Гибкая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схема расчетов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sz="1000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Возможность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получения статистики и мониторинга в режиме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on-line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sz="1000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Существует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несколько способов приема платежей: с помощью POS-терминалов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JAVA-терминала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sz="1000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Осуществление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приема платежей — это стремительно развивающаяся отрасль, приносящая стабильный и гарантированный доход агентам. Возможность создавать собственную дилерскую и агентскую сеть, новые точки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90000"/>
              </a:lnSpc>
              <a:buFont typeface="Arial"/>
              <a:buChar char="•"/>
            </a:pPr>
            <a:endParaRPr sz="1000" dirty="0"/>
          </a:p>
          <a:p>
            <a:pPr algn="just">
              <a:lnSpc>
                <a:spcPct val="9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Высокий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уровень безопасности.</a:t>
            </a:r>
            <a:endParaRPr sz="1600" dirty="0"/>
          </a:p>
          <a:p>
            <a:pPr algn="just">
              <a:lnSpc>
                <a:spcPct val="90000"/>
              </a:lnSpc>
            </a:pPr>
            <a:endParaRPr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156368" y="390360"/>
            <a:ext cx="723852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Станьте партнером Да-Карта если:</a:t>
            </a:r>
            <a:endParaRPr b="1" dirty="0"/>
          </a:p>
        </p:txBody>
      </p:sp>
      <p:sp>
        <p:nvSpPr>
          <p:cNvPr id="190" name="TextShape 2"/>
          <p:cNvSpPr txBox="1"/>
          <p:nvPr/>
        </p:nvSpPr>
        <p:spPr>
          <a:xfrm>
            <a:off x="949158" y="1530816"/>
            <a:ext cx="7469082" cy="41144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Вы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привыкли работать с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профессионалами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16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Вы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хотите контролировать свои денежные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потоки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16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Вы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цените индивидуальный подход к особенностям Вашего бизнеса. Тогда время начать свой бизнес с  компанией, предлагающей лучшие условия работы на рынке для своих партнеров.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sz="16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Вы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предпочитаете работать по простой и прозрачной схеме: Ваша прибыль будет состоять из двух частей: вознаграждение от операторов + дополнительный % с абонентов. При этом Вы всегда сможете проконтролировать начисление вознаграждения, проведение платежей при помощи удобной программы мониторинга.</a:t>
            </a:r>
            <a:endParaRPr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533360" y="336888"/>
            <a:ext cx="6324120" cy="10663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Наши партнеры (прямые договора):</a:t>
            </a:r>
            <a:endParaRPr b="1" dirty="0"/>
          </a:p>
        </p:txBody>
      </p:sp>
      <p:pic>
        <p:nvPicPr>
          <p:cNvPr id="19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11344" y="1644192"/>
            <a:ext cx="7619760" cy="43047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269888" y="335544"/>
            <a:ext cx="6705360" cy="9601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Call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-центр</a:t>
            </a:r>
            <a:endParaRPr b="1" dirty="0"/>
          </a:p>
        </p:txBody>
      </p:sp>
      <p:pic>
        <p:nvPicPr>
          <p:cNvPr id="19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6888" y="2097504"/>
            <a:ext cx="3962160" cy="3404880"/>
          </a:xfrm>
          <a:prstGeom prst="rect">
            <a:avLst/>
          </a:prstGeom>
        </p:spPr>
      </p:pic>
      <p:sp>
        <p:nvSpPr>
          <p:cNvPr id="195" name="CustomShape 2"/>
          <p:cNvSpPr/>
          <p:nvPr/>
        </p:nvSpPr>
        <p:spPr>
          <a:xfrm>
            <a:off x="4876920" y="1371600"/>
            <a:ext cx="3580920" cy="4647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600" u="sng" dirty="0" err="1">
                <a:solidFill>
                  <a:srgbClr val="000000"/>
                </a:solidFill>
                <a:latin typeface="Times New Roman"/>
              </a:rPr>
              <a:t>Call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-центр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
- это диспетчер, который поможет Вам ответить на возникшие вопросы быстро и оперативно.
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Время работы </a:t>
            </a:r>
            <a:r>
              <a:rPr lang="ru-RU" sz="1600" u="sng" dirty="0" err="1">
                <a:solidFill>
                  <a:srgbClr val="000000"/>
                </a:solidFill>
                <a:latin typeface="Times New Roman"/>
              </a:rPr>
              <a:t>Call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-центра: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Пн-Пт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с 9:00 до 21:00 без перерыва
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Сб-Вс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с 10:00 до 19:00 без перерыва
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Телефоны:
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+38 097 7728080
+38 050 0761329
+38 093 3617777
+38 044 4995754</a:t>
            </a:r>
            <a:r>
              <a:rPr lang="ru-RU" sz="1600" dirty="0">
                <a:solidFill>
                  <a:srgbClr val="000000"/>
                </a:solidFill>
                <a:latin typeface="Tahoma"/>
              </a:rPr>
              <a:t>
</a:t>
            </a:r>
            <a:r>
              <a:rPr lang="ru-RU" sz="1600" dirty="0">
                <a:solidFill>
                  <a:srgbClr val="1F497D"/>
                </a:solidFill>
                <a:latin typeface="Tahoma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295280" y="457200"/>
            <a:ext cx="7162560" cy="837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Где мы находимся</a:t>
            </a:r>
            <a:endParaRPr b="1" dirty="0"/>
          </a:p>
        </p:txBody>
      </p:sp>
      <p:sp>
        <p:nvSpPr>
          <p:cNvPr id="197" name="CustomShape 2"/>
          <p:cNvSpPr/>
          <p:nvPr/>
        </p:nvSpPr>
        <p:spPr>
          <a:xfrm>
            <a:off x="1082736" y="1434552"/>
            <a:ext cx="6629040" cy="4343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Наш адрес: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01033 г. Киев ул. Льва Толстого 15, офис 10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e-mail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asneg</a:t>
            </a:r>
            <a:r>
              <a:rPr lang="ru-RU" sz="1600" u="sng" dirty="0" err="1">
                <a:solidFill>
                  <a:srgbClr val="0000FF"/>
                </a:solidFill>
                <a:latin typeface="Times New Roman"/>
                <a:hlinkClick r:id="rId2"/>
              </a:rPr>
              <a:t>@dacard.com.ua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Наши контакты: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+38 044                         (многоканальный)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>
              <a:lnSpc>
                <a:spcPct val="100000"/>
              </a:lnSpc>
            </a:pP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Факс: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227296"/>
            <a:ext cx="7792560" cy="1766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dirty="0">
                <a:solidFill>
                  <a:srgbClr val="000000"/>
                </a:solidFill>
                <a:latin typeface="Times New Roman"/>
              </a:rPr>
              <a:t>Спасибо!</a:t>
            </a:r>
            <a:endParaRPr dirty="0"/>
          </a:p>
        </p:txBody>
      </p:sp>
      <p:pic>
        <p:nvPicPr>
          <p:cNvPr id="2" name="Изображение 1" descr="logo-dc.pn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89" y="5790872"/>
            <a:ext cx="1553578" cy="349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745152" y="734890"/>
            <a:ext cx="7619760" cy="52574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1F497D"/>
                </a:solidFill>
                <a:latin typeface="Times New Roman"/>
              </a:rPr>
              <a:t>	</a:t>
            </a:r>
            <a:endParaRPr lang="en-US" sz="2000" b="1" dirty="0" smtClean="0">
              <a:solidFill>
                <a:srgbClr val="1F497D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1F497D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rgbClr val="1F497D"/>
                </a:solidFill>
                <a:latin typeface="Times New Roman"/>
              </a:rPr>
              <a:t>Инновации </a:t>
            </a:r>
            <a:r>
              <a:rPr lang="ru-RU" sz="2000" b="1" dirty="0">
                <a:solidFill>
                  <a:srgbClr val="1F497D"/>
                </a:solidFill>
                <a:latin typeface="Times New Roman"/>
              </a:rPr>
              <a:t>как стиль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Основным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приоритетом компании являются инновации в области обработки и анализа информации в платежных и торговых системах. Разработка программного обеспечения для платежных систем и терминального оборудования позволила компании быстро реагировать на потребности заказчиков для внедрения в свои торговые сети. 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endParaRPr lang="en-US" sz="1600" dirty="0" smtClean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Использование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собственного опыта и решений в повседневной работе позволяет компании быстро и качественно реагировать на любые потребности рынка и предлагать готовые решения для потребителей услуг.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44032" y="720530"/>
            <a:ext cx="7695720" cy="548604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000" b="1" dirty="0">
                <a:solidFill>
                  <a:srgbClr val="1F497D"/>
                </a:solidFill>
                <a:latin typeface="Calibri"/>
              </a:rPr>
              <a:t>      </a:t>
            </a:r>
            <a:endParaRPr lang="en-US" sz="2000" b="1" dirty="0">
              <a:solidFill>
                <a:srgbClr val="1F497D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en-US" sz="2000" b="1" dirty="0" smtClean="0">
                <a:solidFill>
                  <a:srgbClr val="1F497D"/>
                </a:solidFill>
                <a:latin typeface="Calibri"/>
              </a:rPr>
              <a:t>	</a:t>
            </a:r>
            <a:r>
              <a:rPr lang="ru-RU" sz="2000" b="1" dirty="0" smtClean="0">
                <a:solidFill>
                  <a:srgbClr val="1F497D"/>
                </a:solidFill>
                <a:latin typeface="Times New Roman"/>
              </a:rPr>
              <a:t>Миссия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Нашей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миссией является становление новой платежной культуры с помощью использования новейшего спектра технологических решений, направленных на замещение традиционных способов осуществления платежей с быстрым и удобным сервисом, а также развитие других альтернативных каналов предоставления этой услуги и других методов осуществления платежей для конечного потребителя, что в результате должно упростить процесс осуществления платежей и существенно сократить время самой процедуры для  потребителя.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701288" y="456070"/>
            <a:ext cx="7924320" cy="5105160"/>
          </a:xfrm>
          <a:prstGeom prst="rect">
            <a:avLst/>
          </a:prstGeom>
        </p:spPr>
        <p:txBody>
          <a:bodyPr/>
          <a:lstStyle/>
          <a:p>
            <a:pPr algn="just"/>
            <a:endParaRPr lang="en-US" sz="32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rgbClr val="1F497D"/>
                </a:solidFill>
                <a:latin typeface="Times New Roman"/>
              </a:rPr>
              <a:t>Стратегия</a:t>
            </a:r>
            <a:endParaRPr dirty="0"/>
          </a:p>
          <a:p>
            <a:pPr algn="just"/>
            <a:endParaRPr dirty="0"/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Основными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стратегическими направлениями деятельности компании Да-Карт является укрепление лидирующих позиций на  рынке платежных систем, развитие дилерской сети, расширение сотрудничества с другими провайдерами услуг и, как результат, расширение ассортимента услуг для потребителя, а также продвижение комплексных программно-технологических решений для осуществления приема платежей от населения в Украине, а также в странах ближнего и дальнего зарубежья.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229608" y="551270"/>
            <a:ext cx="6781320" cy="13712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Мы предлагаем следующие услуги и продукты</a:t>
            </a:r>
            <a:endParaRPr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35840" y="2017800"/>
            <a:ext cx="7695720" cy="4230360"/>
          </a:xfrm>
          <a:prstGeom prst="rect">
            <a:avLst/>
          </a:prstGeom>
        </p:spPr>
        <p:txBody>
          <a:bodyPr/>
          <a:lstStyle/>
          <a:p>
            <a:pPr algn="just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</a:rPr>
              <a:t>POS</a:t>
            </a:r>
            <a:r>
              <a:rPr lang="ru-RU" u="sng" dirty="0">
                <a:solidFill>
                  <a:srgbClr val="000000"/>
                </a:solidFill>
                <a:latin typeface="Times New Roman"/>
              </a:rPr>
              <a:t>-терминалы </a:t>
            </a:r>
            <a:r>
              <a:rPr lang="ru-RU" u="sng" dirty="0" err="1">
                <a:solidFill>
                  <a:srgbClr val="000000"/>
                </a:solidFill>
                <a:latin typeface="Times New Roman"/>
              </a:rPr>
              <a:t>Pay</a:t>
            </a:r>
            <a:r>
              <a:rPr lang="ru-RU" u="sng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u="sng" dirty="0" err="1">
                <a:solidFill>
                  <a:srgbClr val="000000"/>
                </a:solidFill>
                <a:latin typeface="Times New Roman"/>
              </a:rPr>
              <a:t>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– это компактные устройства с мощной батареей, которые позволяют легко и быстро осуществлять электронные транзакции, которые соответствуют всем современным требованиям безопасности. Терминалы также легкие для переноски, что делает их удобными для смены места локализации, если Вы приняли такое решение.</a:t>
            </a:r>
            <a:endParaRPr dirty="0"/>
          </a:p>
          <a:p>
            <a:pPr algn="just"/>
            <a:endParaRPr lang="en-US" dirty="0" smtClean="0"/>
          </a:p>
          <a:p>
            <a:pPr algn="just"/>
            <a:endParaRPr dirty="0"/>
          </a:p>
          <a:p>
            <a:pPr algn="just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</a:rPr>
              <a:t>JAVA</a:t>
            </a:r>
            <a:r>
              <a:rPr lang="ru-RU" u="sng" dirty="0">
                <a:solidFill>
                  <a:srgbClr val="000000"/>
                </a:solidFill>
                <a:latin typeface="Times New Roman"/>
              </a:rPr>
              <a:t>-терминал (бесплатно)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простое и малобюджетное решение для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организации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приема платежей. Программа устанавливается на Ваш мобильный телефон/телефоны и работает по GPRS.</a:t>
            </a:r>
            <a:endParaRPr dirty="0"/>
          </a:p>
          <a:p>
            <a:pPr algn="just"/>
            <a:endParaRPr lang="en-US" dirty="0" smtClean="0"/>
          </a:p>
          <a:p>
            <a:pPr algn="just"/>
            <a:endParaRPr dirty="0"/>
          </a:p>
          <a:p>
            <a:pPr algn="just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</a:rPr>
              <a:t>Программные </a:t>
            </a:r>
            <a:r>
              <a:rPr lang="ru-RU" u="sng" dirty="0">
                <a:solidFill>
                  <a:srgbClr val="000000"/>
                </a:solidFill>
                <a:latin typeface="Times New Roman"/>
              </a:rPr>
              <a:t>продукты (процессинг)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- позволяющий Вам быстро, эффективно и качественно предоставлять услуги и контролировать движение Ваших денежных потоков.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erminal-payline-blac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5525"/>
          <a:stretch/>
        </p:blipFill>
        <p:spPr>
          <a:xfrm>
            <a:off x="139392" y="697034"/>
            <a:ext cx="4216209" cy="5693936"/>
          </a:xfrm>
          <a:prstGeom prst="rect">
            <a:avLst/>
          </a:prstGeom>
        </p:spPr>
      </p:pic>
      <p:sp>
        <p:nvSpPr>
          <p:cNvPr id="157" name="TextShape 1"/>
          <p:cNvSpPr txBox="1"/>
          <p:nvPr/>
        </p:nvSpPr>
        <p:spPr>
          <a:xfrm>
            <a:off x="4133077" y="1585540"/>
            <a:ext cx="4627604" cy="508425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	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Терминал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Pay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Line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- это мобильный платежный терминал, предназначенный для приема платежей.</a:t>
            </a:r>
            <a:endParaRPr sz="1600" dirty="0"/>
          </a:p>
          <a:p>
            <a:pPr algn="just"/>
            <a:endParaRPr sz="1600" dirty="0"/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1600" u="sng" dirty="0" smtClean="0">
                <a:solidFill>
                  <a:srgbClr val="000000"/>
                </a:solidFill>
                <a:latin typeface="Times New Roman"/>
              </a:rPr>
              <a:t>Преимущества 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терминала </a:t>
            </a:r>
            <a:r>
              <a:rPr lang="ru-RU" sz="1600" u="sng" dirty="0" err="1">
                <a:solidFill>
                  <a:srgbClr val="000000"/>
                </a:solidFill>
                <a:latin typeface="Times New Roman"/>
              </a:rPr>
              <a:t>Pay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u="sng" dirty="0" err="1">
                <a:solidFill>
                  <a:srgbClr val="000000"/>
                </a:solidFill>
                <a:latin typeface="Times New Roman"/>
              </a:rPr>
              <a:t>Line</a:t>
            </a:r>
            <a:r>
              <a:rPr lang="ru-RU" sz="1600" u="sng" dirty="0">
                <a:solidFill>
                  <a:srgbClr val="000000"/>
                </a:solidFill>
                <a:latin typeface="Times New Roman"/>
              </a:rPr>
              <a:t>:</a:t>
            </a:r>
            <a:endParaRPr sz="1600" dirty="0"/>
          </a:p>
          <a:p>
            <a:pPr algn="just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Терминал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является особым решением и разработкой компании Да-Карт, включающим как аппаратные (платежный терминал) так и программные (программное обеспечение, ПО) модули от одного поставщика</a:t>
            </a:r>
            <a:endParaRPr sz="1600" dirty="0"/>
          </a:p>
          <a:p>
            <a:pPr algn="just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Время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автономной работы терминала при средней загрузке приблизительно равно 24 часам</a:t>
            </a:r>
            <a:endParaRPr sz="1600" dirty="0"/>
          </a:p>
          <a:p>
            <a:pPr algn="just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 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Служба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поддержки всегда готова ответить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все вопросы относительно работы платежного терминала, а так же вопросы, связанные с проведением платежей, функционированием ПО и работой терминала</a:t>
            </a:r>
            <a:endParaRPr sz="1600" dirty="0"/>
          </a:p>
          <a:p>
            <a:pPr algn="just">
              <a:buFont typeface="Arial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Реклама на чеках </a:t>
            </a:r>
            <a:endParaRPr sz="1600" dirty="0"/>
          </a:p>
        </p:txBody>
      </p:sp>
      <p:sp>
        <p:nvSpPr>
          <p:cNvPr id="159" name="CustomShape 2"/>
          <p:cNvSpPr/>
          <p:nvPr/>
        </p:nvSpPr>
        <p:spPr>
          <a:xfrm>
            <a:off x="2793896" y="303430"/>
            <a:ext cx="6095520" cy="9140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1F497D"/>
                </a:solidFill>
                <a:latin typeface="Tahoma"/>
              </a:rPr>
              <a:t>Терминал </a:t>
            </a:r>
            <a:r>
              <a:rPr lang="ru-RU" sz="2000" dirty="0" err="1">
                <a:solidFill>
                  <a:srgbClr val="1F497D"/>
                </a:solidFill>
                <a:latin typeface="Tahoma"/>
              </a:rPr>
              <a:t>Pay</a:t>
            </a:r>
            <a:r>
              <a:rPr lang="ru-RU" sz="2000" dirty="0">
                <a:solidFill>
                  <a:srgbClr val="1F497D"/>
                </a:solidFill>
                <a:latin typeface="Tahoma"/>
              </a:rPr>
              <a:t> </a:t>
            </a:r>
            <a:r>
              <a:rPr lang="ru-RU" sz="2000" dirty="0" err="1">
                <a:solidFill>
                  <a:srgbClr val="1F497D"/>
                </a:solidFill>
                <a:latin typeface="Tahoma"/>
              </a:rPr>
              <a:t>Line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87356" y="1134204"/>
            <a:ext cx="5941800" cy="5328720"/>
          </a:xfrm>
          <a:prstGeom prst="rect">
            <a:avLst/>
          </a:prstGeom>
        </p:spPr>
      </p:pic>
      <p:pic>
        <p:nvPicPr>
          <p:cNvPr id="6" name="Изображение 5" descr="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93" y="2150651"/>
            <a:ext cx="415389" cy="286996"/>
          </a:xfrm>
          <a:prstGeom prst="rect">
            <a:avLst/>
          </a:prstGeom>
        </p:spPr>
      </p:pic>
      <p:pic>
        <p:nvPicPr>
          <p:cNvPr id="2" name="Изображение 1" descr="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94" y="2170312"/>
            <a:ext cx="640828" cy="442754"/>
          </a:xfrm>
          <a:prstGeom prst="rect">
            <a:avLst/>
          </a:prstGeom>
        </p:spPr>
      </p:pic>
      <p:sp>
        <p:nvSpPr>
          <p:cNvPr id="161" name="TextShape 1"/>
          <p:cNvSpPr txBox="1"/>
          <p:nvPr/>
        </p:nvSpPr>
        <p:spPr>
          <a:xfrm>
            <a:off x="1366956" y="239772"/>
            <a:ext cx="6248160" cy="9140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Cхема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работы</a:t>
            </a:r>
            <a:endParaRPr b="1" dirty="0"/>
          </a:p>
        </p:txBody>
      </p:sp>
      <p:pic>
        <p:nvPicPr>
          <p:cNvPr id="4" name="Изображение 3" descr="terminal-payline-bla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r="5525"/>
          <a:stretch/>
        </p:blipFill>
        <p:spPr>
          <a:xfrm>
            <a:off x="5086694" y="2125209"/>
            <a:ext cx="672103" cy="851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433423" y="419364"/>
            <a:ext cx="6933960" cy="9903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Приглашаем к сотрудничеству торговые сети</a:t>
            </a:r>
            <a:endParaRPr b="1" dirty="0"/>
          </a:p>
        </p:txBody>
      </p:sp>
      <p:sp>
        <p:nvSpPr>
          <p:cNvPr id="163" name="CustomShape 2"/>
          <p:cNvSpPr/>
          <p:nvPr/>
        </p:nvSpPr>
        <p:spPr>
          <a:xfrm>
            <a:off x="987847" y="1635732"/>
            <a:ext cx="7546313" cy="4571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ahoma"/>
              </a:rPr>
              <a:t>	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Компания Да-Карт приглашает к сотрудничеству сети магазинов и супермаркетов для внедрения услуг пополнения лицевых счетов операторов мобильной связи.</a:t>
            </a:r>
            <a:endParaRPr sz="1600" dirty="0"/>
          </a:p>
          <a:p>
            <a:pPr algn="just"/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Введение услуги онлайн-пополнения позволит: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Получить дополнительную прибыль за счет продажи этой услуги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Привлечь новых клиентов</a:t>
            </a:r>
            <a:endParaRPr sz="1600" dirty="0"/>
          </a:p>
          <a:p>
            <a:pPr algn="just">
              <a:buSzPct val="60000"/>
              <a:buFont typeface="Wingdings" charset="2"/>
              <a:buChar char=""/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Повысить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привлекательность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торговой сети для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</a:rPr>
              <a:t> существующих </a:t>
            </a:r>
            <a:r>
              <a:rPr lang="ru-RU" sz="1600" i="1" dirty="0">
                <a:solidFill>
                  <a:srgbClr val="000000"/>
                </a:solidFill>
                <a:latin typeface="Times New Roman"/>
              </a:rPr>
              <a:t>клиентов</a:t>
            </a:r>
            <a:endParaRPr sz="1600" dirty="0"/>
          </a:p>
          <a:p>
            <a:pPr algn="just"/>
            <a:endParaRPr sz="1600" dirty="0"/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	Поддерживаются и другие услуги электронных платежей, например, пополнение счетов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интернет-провайдеров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продажа электронных ваучеров, лотерейных билетов и др.</a:t>
            </a: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685</Words>
  <Application>Microsoft Macintosh PowerPoint</Application>
  <PresentationFormat>Экран (4:3)</PresentationFormat>
  <Paragraphs>185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Vitaly Fedorchuk</cp:lastModifiedBy>
  <cp:revision>6</cp:revision>
  <dcterms:modified xsi:type="dcterms:W3CDTF">2013-06-10T15:29:42Z</dcterms:modified>
</cp:coreProperties>
</file>